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ilekha gade" initials="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B0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980" autoAdjust="0"/>
    <p:restoredTop sz="94660"/>
  </p:normalViewPr>
  <p:slideViewPr>
    <p:cSldViewPr snapToGrid="0">
      <p:cViewPr varScale="1">
        <p:scale>
          <a:sx n="96" d="100"/>
          <a:sy n="96" d="100"/>
        </p:scale>
        <p:origin x="86" y="13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0-09-18T03:05:59"/>
    </inkml:context>
    <inkml:brush xml:id="br0">
      <inkml:brushProperty name="width" value="0.05292" units="cm"/>
      <inkml:brushProperty name="height" value="0.05292" units="cm"/>
      <inkml:brushProperty name="color" value="#ff0000"/>
    </inkml:brush>
  </inkml:definitions>
  <inkml:trace contextRef="#ctx0" brushRef="#br0">4180 6791 0</inkml:trace>
  <inkml:trace contextRef="#ctx0" brushRef="#br0">10231 5539 0</inkml:trace>
  <inkml:trace contextRef="#ctx0" brushRef="#br0">10231 5539 0</inkml:trace>
  <inkml:trace contextRef="#ctx0" brushRef="#br0">10231 5539 0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E36636D-D922-432D-A958-524484B5923D}"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E36636D-D922-432D-A958-524484B5923D}"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E36636D-D922-432D-A958-524484B5923D}"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7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customXml" Target="../ink/ink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27222"/>
            <a:ext cx="9440034" cy="747421"/>
          </a:xfrm>
        </p:spPr>
        <p:txBody>
          <a:bodyPr>
            <a:normAutofit fontScale="90000"/>
          </a:bodyPr>
          <a:lstStyle/>
          <a:p>
            <a:r>
              <a:rPr lang="en-IN" b="1" u="sng" dirty="0">
                <a:latin typeface="Malgun Gothic" panose="020B0503020000020004" charset="-127"/>
                <a:ea typeface="Malgun Gothic" panose="020B0503020000020004" charset="-127"/>
              </a:rPr>
              <a:t>Garbage Classification</a:t>
            </a:r>
            <a:endParaRPr lang="en-IN" b="1" u="sng" dirty="0">
              <a:latin typeface="Malgun Gothic" panose="020B0503020000020004" charset="-127"/>
              <a:ea typeface="Malgun Gothic" panose="020B0503020000020004" charset="-127"/>
            </a:endParaRPr>
          </a:p>
        </p:txBody>
      </p:sp>
      <p:sp>
        <p:nvSpPr>
          <p:cNvPr id="3" name="Subtitle 2"/>
          <p:cNvSpPr>
            <a:spLocks noGrp="1"/>
          </p:cNvSpPr>
          <p:nvPr>
            <p:ph type="subTitle" idx="1"/>
          </p:nvPr>
        </p:nvSpPr>
        <p:spPr>
          <a:xfrm>
            <a:off x="1370693" y="874643"/>
            <a:ext cx="9440034" cy="890547"/>
          </a:xfrm>
        </p:spPr>
        <p:txBody>
          <a:bodyPr>
            <a:normAutofit lnSpcReduction="10000"/>
          </a:bodyPr>
          <a:lstStyle/>
          <a:p>
            <a:r>
              <a:rPr lang="en-IN" dirty="0">
                <a:latin typeface="Malgun Gothic" panose="020B0503020000020004" charset="-127"/>
                <a:ea typeface="Malgun Gothic" panose="020B0503020000020004" charset="-127"/>
                <a:cs typeface="+mn-lt"/>
              </a:rPr>
              <a:t>Using MachineLearning</a:t>
            </a:r>
            <a:endParaRPr lang="en-IN" dirty="0">
              <a:latin typeface="Malgun Gothic" panose="020B0503020000020004" charset="-127"/>
              <a:ea typeface="Malgun Gothic" panose="020B0503020000020004" charset="-127"/>
              <a:cs typeface="+mn-lt"/>
            </a:endParaRPr>
          </a:p>
          <a:p>
            <a:r>
              <a:rPr lang="en-IN" dirty="0">
                <a:latin typeface="Malgun Gothic" panose="020B0503020000020004" charset="-127"/>
                <a:ea typeface="Malgun Gothic" panose="020B0503020000020004" charset="-127"/>
                <a:cs typeface="+mn-lt"/>
              </a:rPr>
              <a:t>(Convolution Neural Networks)</a:t>
            </a:r>
            <a:endParaRPr lang="en-IN" dirty="0">
              <a:latin typeface="Malgun Gothic" panose="020B0503020000020004" charset="-127"/>
              <a:ea typeface="Malgun Gothic" panose="020B0503020000020004" charset="-127"/>
              <a:cs typeface="+mn-lt"/>
            </a:endParaRPr>
          </a:p>
        </p:txBody>
      </p:sp>
      <p:pic>
        <p:nvPicPr>
          <p:cNvPr id="1028" name="Picture 4" descr="Beijing implements stricter garbage classification with fines, bans on  disposable products - Global Tim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1100" y="1864995"/>
            <a:ext cx="6675120" cy="38563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0800000" flipV="1">
            <a:off x="7726045" y="6051550"/>
            <a:ext cx="4201795" cy="368300"/>
          </a:xfrm>
          <a:prstGeom prst="rect">
            <a:avLst/>
          </a:prstGeom>
          <a:noFill/>
        </p:spPr>
        <p:txBody>
          <a:bodyPr wrap="square">
            <a:spAutoFit/>
          </a:bodyPr>
          <a:lstStyle/>
          <a:p>
            <a:r>
              <a:rPr lang="en-US" altLang="en-IN" dirty="0">
                <a:latin typeface="Malgun Gothic" panose="020B0503020000020004" charset="-127"/>
                <a:ea typeface="Malgun Gothic" panose="020B0503020000020004" charset="-127"/>
              </a:rPr>
              <a:t>DIVYA MISHRA</a:t>
            </a:r>
            <a:endParaRPr lang="en-US" altLang="en-IN" dirty="0">
              <a:latin typeface="Malgun Gothic" panose="020B0503020000020004" charset="-127"/>
              <a:ea typeface="Malgun Gothic" panose="020B0503020000020004"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22637"/>
            <a:ext cx="10353762" cy="985961"/>
          </a:xfrm>
        </p:spPr>
        <p:txBody>
          <a:bodyPr/>
          <a:lstStyle/>
          <a:p>
            <a:r>
              <a:rPr lang="en-IN" b="1" u="sng" dirty="0">
                <a:latin typeface="Malgun Gothic" panose="020B0503020000020004" charset="-127"/>
                <a:ea typeface="Malgun Gothic" panose="020B0503020000020004" charset="-127"/>
              </a:rPr>
              <a:t>BLOCK DIAGRAM</a:t>
            </a:r>
            <a:endParaRPr lang="en-IN" b="1" u="sng" dirty="0">
              <a:latin typeface="Malgun Gothic" panose="020B0503020000020004" charset="-127"/>
              <a:ea typeface="Malgun Gothic" panose="020B0503020000020004" charset="-127"/>
            </a:endParaRPr>
          </a:p>
        </p:txBody>
      </p:sp>
      <p:pic>
        <p:nvPicPr>
          <p:cNvPr id="1026" name="Picture 2" descr="Brain Tumor Classification Using Convolutional Neural Networks | Biomedical  and Pharmacology Journal"/>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645920" y="1383527"/>
            <a:ext cx="9414344" cy="52398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87464"/>
            <a:ext cx="10353762" cy="795131"/>
          </a:xfrm>
        </p:spPr>
        <p:txBody>
          <a:bodyPr/>
          <a:lstStyle/>
          <a:p>
            <a:r>
              <a:rPr lang="en-IN" b="1" u="sng" dirty="0">
                <a:latin typeface="Malgun Gothic" panose="020B0503020000020004" charset="-127"/>
                <a:ea typeface="Malgun Gothic" panose="020B0503020000020004" charset="-127"/>
              </a:rPr>
              <a:t>RESULT</a:t>
            </a:r>
            <a:endParaRPr lang="en-IN" b="1" u="sng" dirty="0">
              <a:latin typeface="Malgun Gothic" panose="020B0503020000020004" charset="-127"/>
              <a:ea typeface="Malgun Gothic" panose="020B0503020000020004" charset="-127"/>
            </a:endParaRPr>
          </a:p>
        </p:txBody>
      </p:sp>
      <p:sp>
        <p:nvSpPr>
          <p:cNvPr id="3" name="Content Placeholder 2"/>
          <p:cNvSpPr>
            <a:spLocks noGrp="1"/>
          </p:cNvSpPr>
          <p:nvPr>
            <p:ph idx="1"/>
          </p:nvPr>
        </p:nvSpPr>
        <p:spPr>
          <a:xfrm>
            <a:off x="286247" y="787179"/>
            <a:ext cx="10938903" cy="4606457"/>
          </a:xfrm>
        </p:spPr>
        <p:txBody>
          <a:bodyPr/>
          <a:lstStyle/>
          <a:p>
            <a:pPr marL="36830" indent="0">
              <a:buNone/>
            </a:pPr>
            <a:r>
              <a:rPr lang="en-IN" dirty="0">
                <a:latin typeface="Malgun Gothic" panose="020B0503020000020004" charset="-127"/>
                <a:ea typeface="Malgun Gothic" panose="020B0503020000020004" charset="-127"/>
              </a:rPr>
              <a:t>This model detected where the given image is</a:t>
            </a:r>
            <a:r>
              <a:rPr lang="en-IN" dirty="0"/>
              <a:t> </a:t>
            </a:r>
            <a:endParaRPr lang="en-IN" dirty="0"/>
          </a:p>
          <a:p>
            <a:r>
              <a:rPr lang="en-IN" dirty="0">
                <a:latin typeface="Malgun Gothic" panose="020B0503020000020004" charset="-127"/>
                <a:ea typeface="Malgun Gothic" panose="020B0503020000020004" charset="-127"/>
              </a:rPr>
              <a:t>Plastic</a:t>
            </a:r>
            <a:endParaRPr lang="en-IN" dirty="0">
              <a:latin typeface="Malgun Gothic" panose="020B0503020000020004" charset="-127"/>
              <a:ea typeface="Malgun Gothic" panose="020B0503020000020004" charset="-127"/>
            </a:endParaRPr>
          </a:p>
          <a:p>
            <a:r>
              <a:rPr lang="en-IN" dirty="0">
                <a:latin typeface="Malgun Gothic" panose="020B0503020000020004" charset="-127"/>
                <a:ea typeface="Malgun Gothic" panose="020B0503020000020004" charset="-127"/>
              </a:rPr>
              <a:t>Glass</a:t>
            </a:r>
            <a:endParaRPr lang="en-IN" dirty="0">
              <a:latin typeface="Malgun Gothic" panose="020B0503020000020004" charset="-127"/>
              <a:ea typeface="Malgun Gothic" panose="020B0503020000020004" charset="-127"/>
            </a:endParaRPr>
          </a:p>
          <a:p>
            <a:r>
              <a:rPr lang="en-IN" dirty="0">
                <a:latin typeface="Malgun Gothic" panose="020B0503020000020004" charset="-127"/>
                <a:ea typeface="Malgun Gothic" panose="020B0503020000020004" charset="-127"/>
              </a:rPr>
              <a:t>Paper</a:t>
            </a:r>
            <a:endParaRPr lang="en-IN" dirty="0">
              <a:latin typeface="Malgun Gothic" panose="020B0503020000020004" charset="-127"/>
              <a:ea typeface="Malgun Gothic" panose="020B0503020000020004" charset="-127"/>
            </a:endParaRPr>
          </a:p>
          <a:p>
            <a:r>
              <a:rPr lang="en-IN" dirty="0">
                <a:latin typeface="Malgun Gothic" panose="020B0503020000020004" charset="-127"/>
                <a:ea typeface="Malgun Gothic" panose="020B0503020000020004" charset="-127"/>
              </a:rPr>
              <a:t>Cardboard</a:t>
            </a:r>
            <a:endParaRPr lang="en-IN" dirty="0">
              <a:latin typeface="Malgun Gothic" panose="020B0503020000020004" charset="-127"/>
              <a:ea typeface="Malgun Gothic" panose="020B0503020000020004" charset="-127"/>
            </a:endParaRPr>
          </a:p>
          <a:p>
            <a:r>
              <a:rPr lang="en-IN" dirty="0">
                <a:latin typeface="Malgun Gothic" panose="020B0503020000020004" charset="-127"/>
                <a:ea typeface="Malgun Gothic" panose="020B0503020000020004" charset="-127"/>
              </a:rPr>
              <a:t>Trash</a:t>
            </a:r>
            <a:endParaRPr lang="en-IN" dirty="0">
              <a:latin typeface="Malgun Gothic" panose="020B0503020000020004" charset="-127"/>
              <a:ea typeface="Malgun Gothic" panose="020B0503020000020004" charset="-127"/>
            </a:endParaRPr>
          </a:p>
        </p:txBody>
      </p:sp>
      <p:pic>
        <p:nvPicPr>
          <p:cNvPr id="5" name="Picture 4"/>
          <p:cNvPicPr>
            <a:picLocks noChangeAspect="1"/>
          </p:cNvPicPr>
          <p:nvPr/>
        </p:nvPicPr>
        <p:blipFill>
          <a:blip r:embed="rId1"/>
          <a:stretch>
            <a:fillRect/>
          </a:stretch>
        </p:blipFill>
        <p:spPr>
          <a:xfrm>
            <a:off x="3477370" y="1526650"/>
            <a:ext cx="3392557" cy="1526651"/>
          </a:xfrm>
          <a:prstGeom prst="rect">
            <a:avLst/>
          </a:prstGeom>
        </p:spPr>
      </p:pic>
      <p:pic>
        <p:nvPicPr>
          <p:cNvPr id="7" name="Picture 6"/>
          <p:cNvPicPr>
            <a:picLocks noChangeAspect="1"/>
          </p:cNvPicPr>
          <p:nvPr/>
        </p:nvPicPr>
        <p:blipFill>
          <a:blip r:embed="rId2"/>
          <a:stretch>
            <a:fillRect/>
          </a:stretch>
        </p:blipFill>
        <p:spPr>
          <a:xfrm>
            <a:off x="7005100" y="1526650"/>
            <a:ext cx="3729162" cy="1526651"/>
          </a:xfrm>
          <a:prstGeom prst="rect">
            <a:avLst/>
          </a:prstGeom>
        </p:spPr>
      </p:pic>
      <p:pic>
        <p:nvPicPr>
          <p:cNvPr id="9" name="Picture 8"/>
          <p:cNvPicPr>
            <a:picLocks noChangeAspect="1"/>
          </p:cNvPicPr>
          <p:nvPr/>
        </p:nvPicPr>
        <p:blipFill>
          <a:blip r:embed="rId3"/>
          <a:stretch>
            <a:fillRect/>
          </a:stretch>
        </p:blipFill>
        <p:spPr>
          <a:xfrm>
            <a:off x="3387255" y="3244132"/>
            <a:ext cx="3482671" cy="1717482"/>
          </a:xfrm>
          <a:prstGeom prst="rect">
            <a:avLst/>
          </a:prstGeom>
        </p:spPr>
      </p:pic>
      <p:pic>
        <p:nvPicPr>
          <p:cNvPr id="11" name="Picture 10"/>
          <p:cNvPicPr>
            <a:picLocks noChangeAspect="1"/>
          </p:cNvPicPr>
          <p:nvPr/>
        </p:nvPicPr>
        <p:blipFill>
          <a:blip r:embed="rId4"/>
          <a:stretch>
            <a:fillRect/>
          </a:stretch>
        </p:blipFill>
        <p:spPr>
          <a:xfrm>
            <a:off x="7005100" y="3244130"/>
            <a:ext cx="3729162" cy="1717483"/>
          </a:xfrm>
          <a:prstGeom prst="rect">
            <a:avLst/>
          </a:prstGeom>
        </p:spPr>
      </p:pic>
      <p:pic>
        <p:nvPicPr>
          <p:cNvPr id="13" name="Picture 12"/>
          <p:cNvPicPr>
            <a:picLocks noChangeAspect="1"/>
          </p:cNvPicPr>
          <p:nvPr/>
        </p:nvPicPr>
        <p:blipFill>
          <a:blip r:embed="rId5"/>
          <a:stretch>
            <a:fillRect/>
          </a:stretch>
        </p:blipFill>
        <p:spPr>
          <a:xfrm>
            <a:off x="3387255" y="5152442"/>
            <a:ext cx="3538332" cy="1618094"/>
          </a:xfrm>
          <a:prstGeom prst="rect">
            <a:avLst/>
          </a:prstGeom>
        </p:spPr>
      </p:pic>
      <p:pic>
        <p:nvPicPr>
          <p:cNvPr id="15" name="Picture 14"/>
          <p:cNvPicPr>
            <a:picLocks noChangeAspect="1"/>
          </p:cNvPicPr>
          <p:nvPr/>
        </p:nvPicPr>
        <p:blipFill>
          <a:blip r:embed="rId6"/>
          <a:stretch>
            <a:fillRect/>
          </a:stretch>
        </p:blipFill>
        <p:spPr>
          <a:xfrm>
            <a:off x="7005099" y="5152442"/>
            <a:ext cx="3729162" cy="16180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11318"/>
            <a:ext cx="10353762" cy="955482"/>
          </a:xfrm>
        </p:spPr>
        <p:txBody>
          <a:bodyPr>
            <a:normAutofit/>
          </a:bodyPr>
          <a:lstStyle/>
          <a:p>
            <a:r>
              <a:rPr lang="en-IN" b="1" u="sng" dirty="0">
                <a:latin typeface="Malgun Gothic" panose="020B0503020000020004" charset="-127"/>
                <a:ea typeface="Malgun Gothic" panose="020B0503020000020004" charset="-127"/>
              </a:rPr>
              <a:t>CONCLUSION</a:t>
            </a:r>
            <a:endParaRPr lang="en-IN" b="1" u="sng" dirty="0">
              <a:latin typeface="Malgun Gothic" panose="020B0503020000020004" charset="-127"/>
              <a:ea typeface="Malgun Gothic" panose="020B0503020000020004" charset="-127"/>
            </a:endParaRPr>
          </a:p>
        </p:txBody>
      </p:sp>
      <p:sp>
        <p:nvSpPr>
          <p:cNvPr id="3" name="Content Placeholder 2"/>
          <p:cNvSpPr>
            <a:spLocks noGrp="1"/>
          </p:cNvSpPr>
          <p:nvPr>
            <p:ph idx="1"/>
          </p:nvPr>
        </p:nvSpPr>
        <p:spPr>
          <a:xfrm>
            <a:off x="174929" y="1661823"/>
            <a:ext cx="11903102" cy="3093057"/>
          </a:xfrm>
        </p:spPr>
        <p:txBody>
          <a:bodyPr>
            <a:normAutofit lnSpcReduction="10000"/>
          </a:bodyPr>
          <a:lstStyle/>
          <a:p>
            <a:pPr marL="36830" indent="0">
              <a:buNone/>
            </a:pPr>
            <a:r>
              <a:rPr lang="en-IN" dirty="0">
                <a:solidFill>
                  <a:schemeClr val="accent1"/>
                </a:solidFill>
                <a:latin typeface="Malgun Gothic" panose="020B0503020000020004" charset="-127"/>
                <a:ea typeface="Malgun Gothic" panose="020B0503020000020004" charset="-127"/>
              </a:rPr>
              <a:t>Making use of this prior computer technology, we have successfully found an algorithm to be trained to be identify the image and developed a process classify and sort trash into different categories such as metallic wastes,  non magnetic metallic wastes, paper wastes and recyclable plastic wastes.</a:t>
            </a:r>
            <a:endParaRPr lang="en-IN" dirty="0">
              <a:solidFill>
                <a:schemeClr val="accent1"/>
              </a:solidFill>
              <a:latin typeface="Malgun Gothic" panose="020B0503020000020004" charset="-127"/>
              <a:ea typeface="Malgun Gothic" panose="020B0503020000020004" charset="-127"/>
            </a:endParaRPr>
          </a:p>
          <a:p>
            <a:pPr marL="36830" indent="0">
              <a:buNone/>
            </a:pPr>
            <a:r>
              <a:rPr lang="en-IN" dirty="0">
                <a:solidFill>
                  <a:schemeClr val="accent1"/>
                </a:solidFill>
                <a:latin typeface="Malgun Gothic" panose="020B0503020000020004" charset="-127"/>
                <a:ea typeface="Malgun Gothic" panose="020B0503020000020004" charset="-127"/>
              </a:rPr>
              <a:t>              </a:t>
            </a:r>
            <a:endParaRPr lang="en-IN" dirty="0">
              <a:solidFill>
                <a:schemeClr val="accent1"/>
              </a:solidFill>
              <a:latin typeface="Malgun Gothic" panose="020B0503020000020004" charset="-127"/>
              <a:ea typeface="Malgun Gothic" panose="020B0503020000020004" charset="-127"/>
            </a:endParaRPr>
          </a:p>
          <a:p>
            <a:pPr marL="36830" indent="0">
              <a:buNone/>
            </a:pPr>
            <a:r>
              <a:rPr lang="en-IN" dirty="0">
                <a:solidFill>
                  <a:schemeClr val="accent1"/>
                </a:solidFill>
                <a:latin typeface="Malgun Gothic" panose="020B0503020000020004" charset="-127"/>
                <a:ea typeface="Malgun Gothic" panose="020B0503020000020004" charset="-127"/>
              </a:rPr>
              <a:t>                    As future work ,a comparison with other classification algorithms will be performed in order to validate the current scheme or improve it.In addition , we consider changing the processor to another one with a higher computing capacity to be able to implement more complex computer vision algorithms.</a:t>
            </a:r>
            <a:endParaRPr lang="en-IN" dirty="0">
              <a:solidFill>
                <a:schemeClr val="accent1"/>
              </a:solidFill>
              <a:latin typeface="Malgun Gothic" panose="020B0503020000020004" charset="-127"/>
              <a:ea typeface="Malgun Gothic" panose="020B0503020000020004"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449002"/>
            <a:ext cx="10353762" cy="2586162"/>
          </a:xfrm>
        </p:spPr>
        <p:style>
          <a:lnRef idx="1">
            <a:schemeClr val="accent4"/>
          </a:lnRef>
          <a:fillRef idx="2">
            <a:schemeClr val="accent4"/>
          </a:fillRef>
          <a:effectRef idx="1">
            <a:schemeClr val="accent4"/>
          </a:effectRef>
          <a:fontRef idx="minor">
            <a:schemeClr val="dk1"/>
          </a:fontRef>
        </p:style>
        <p:txBody>
          <a:bodyPr/>
          <a:lstStyle/>
          <a:p>
            <a:r>
              <a:rPr lang="en-IN" b="1" u="sng" dirty="0">
                <a:latin typeface="Malgun Gothic" panose="020B0503020000020004" charset="-127"/>
                <a:ea typeface="Malgun Gothic" panose="020B0503020000020004" charset="-127"/>
              </a:rPr>
              <a:t>THANK YOU</a:t>
            </a:r>
            <a:endParaRPr lang="en-IN" b="1" u="sng" dirty="0">
              <a:latin typeface="Malgun Gothic" panose="020B0503020000020004" charset="-127"/>
              <a:ea typeface="Malgun Gothic" panose="020B0503020000020004" charset="-127"/>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95416"/>
            <a:ext cx="10353762" cy="795130"/>
          </a:xfrm>
        </p:spPr>
        <p:txBody>
          <a:bodyPr/>
          <a:lstStyle/>
          <a:p>
            <a:r>
              <a:rPr lang="en-IN" b="1" u="sng" dirty="0">
                <a:latin typeface="Malgun Gothic" panose="020B0503020000020004" charset="-127"/>
                <a:ea typeface="Malgun Gothic" panose="020B0503020000020004" charset="-127"/>
              </a:rPr>
              <a:t>ABSTRACT</a:t>
            </a:r>
            <a:endParaRPr lang="en-IN" b="1" u="sng" dirty="0">
              <a:latin typeface="Malgun Gothic" panose="020B0503020000020004" charset="-127"/>
              <a:ea typeface="Malgun Gothic" panose="020B0503020000020004" charset="-127"/>
            </a:endParaRPr>
          </a:p>
        </p:txBody>
      </p:sp>
      <p:sp>
        <p:nvSpPr>
          <p:cNvPr id="3" name="Content Placeholder 2"/>
          <p:cNvSpPr>
            <a:spLocks noGrp="1"/>
          </p:cNvSpPr>
          <p:nvPr>
            <p:ph idx="1"/>
          </p:nvPr>
        </p:nvSpPr>
        <p:spPr>
          <a:xfrm>
            <a:off x="79375" y="1113155"/>
            <a:ext cx="11188065" cy="5045075"/>
          </a:xfrm>
        </p:spPr>
        <p:txBody>
          <a:bodyPr>
            <a:normAutofit lnSpcReduction="10000"/>
          </a:bodyPr>
          <a:lstStyle/>
          <a:p>
            <a:pPr marL="36830" indent="0">
              <a:buNone/>
            </a:pPr>
            <a:r>
              <a:rPr lang="en-IN" dirty="0">
                <a:solidFill>
                  <a:schemeClr val="accent1"/>
                </a:solidFill>
                <a:effectLst/>
                <a:latin typeface="Malgun Gothic" panose="020B0503020000020004" charset="-127"/>
                <a:ea typeface="Malgun Gothic" panose="020B0503020000020004" charset="-127"/>
              </a:rPr>
              <a:t>Image segmentation and classification is more and more being of interest for computer vision and machine learning researchers. Many systems on the rise need accurate and efficient segmentation and recognition mechanisms. This demand coincides with the increase of computational capabilities of modern computer architectures and more effective algorithms for image recognition. The use of convolutional neural networks for the image classification and recognition allows building systems that enable automation in many industries. This article presents a system for classifying plastic waste, using convolutional neural networks. The problem of segregation of renewable waste is a big challenge for many countries around the world.</a:t>
            </a:r>
            <a:endParaRPr lang="en-IN" dirty="0">
              <a:solidFill>
                <a:schemeClr val="accent1"/>
              </a:solidFill>
              <a:effectLst/>
              <a:latin typeface="Malgun Gothic" panose="020B0503020000020004" charset="-127"/>
              <a:ea typeface="Malgun Gothic" panose="020B0503020000020004" charset="-127"/>
            </a:endParaRPr>
          </a:p>
          <a:p>
            <a:pPr marL="36830" indent="0">
              <a:buNone/>
            </a:pPr>
            <a:r>
              <a:rPr lang="en-IN" dirty="0">
                <a:solidFill>
                  <a:schemeClr val="accent1"/>
                </a:solidFill>
                <a:effectLst/>
                <a:latin typeface="Malgun Gothic" panose="020B0503020000020004" charset="-127"/>
                <a:ea typeface="Malgun Gothic" panose="020B0503020000020004" charset="-127"/>
              </a:rPr>
              <a:t>                                    Apart from segregating waste using human hands, there are several methods for automatic segregation. The article proposes a system for classifying waste with the following classes:</a:t>
            </a:r>
            <a:r>
              <a:rPr lang="en-IN" dirty="0">
                <a:effectLst/>
                <a:latin typeface="Malgun Gothic" panose="020B0503020000020004" charset="-127"/>
                <a:ea typeface="Malgun Gothic" panose="020B0503020000020004" charset="-127"/>
              </a:rPr>
              <a:t> polyethylene</a:t>
            </a:r>
            <a:r>
              <a:rPr lang="en-IN" dirty="0">
                <a:solidFill>
                  <a:schemeClr val="accent1"/>
                </a:solidFill>
                <a:effectLst/>
                <a:latin typeface="Malgun Gothic" panose="020B0503020000020004" charset="-127"/>
                <a:ea typeface="Malgun Gothic" panose="020B0503020000020004" charset="-127"/>
              </a:rPr>
              <a:t> </a:t>
            </a:r>
            <a:r>
              <a:rPr lang="en-IN" dirty="0">
                <a:effectLst/>
                <a:latin typeface="Malgun Gothic" panose="020B0503020000020004" charset="-127"/>
                <a:ea typeface="Malgun Gothic" panose="020B0503020000020004" charset="-127"/>
              </a:rPr>
              <a:t> terephthalate, high-density polyethylene, polypropylene and polystyrene. </a:t>
            </a:r>
            <a:r>
              <a:rPr lang="en-IN" dirty="0">
                <a:solidFill>
                  <a:schemeClr val="accent1"/>
                </a:solidFill>
                <a:effectLst/>
                <a:latin typeface="Malgun Gothic" panose="020B0503020000020004" charset="-127"/>
                <a:ea typeface="Malgun Gothic" panose="020B0503020000020004" charset="-127"/>
              </a:rPr>
              <a:t> obtained results show that automatic waste classification, using image processing and artificial intelligence methods, allows building effective systems that operate in the real world.</a:t>
            </a:r>
            <a:endParaRPr lang="en-IN" dirty="0">
              <a:solidFill>
                <a:schemeClr val="accent1"/>
              </a:solidFill>
              <a:effectLst/>
              <a:latin typeface="Malgun Gothic" panose="020B0503020000020004" charset="-127"/>
              <a:ea typeface="Malgun Gothic" panose="020B0503020000020004" charset="-127"/>
            </a:endParaRPr>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1504800" y="1994040"/>
              <a:ext cx="2178720" cy="451080"/>
            </p14:xfrm>
          </p:contentPart>
        </mc:Choice>
        <mc:Fallback xmlns="">
          <p:pic>
            <p:nvPicPr>
              <p:cNvPr id="4" name="Ink 3"/>
            </p:nvPicPr>
            <p:blipFill>
              <a:blip r:embed="rId2"/>
            </p:blipFill>
            <p:spPr>
              <a:xfrm>
                <a:off x="1504800" y="1994040"/>
                <a:ext cx="2178720" cy="451080"/>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03367"/>
            <a:ext cx="10353762" cy="826936"/>
          </a:xfrm>
        </p:spPr>
        <p:txBody>
          <a:bodyPr/>
          <a:lstStyle/>
          <a:p>
            <a:r>
              <a:rPr lang="en-IN" b="1" u="sng" dirty="0">
                <a:latin typeface="Malgun Gothic" panose="020B0503020000020004" charset="-127"/>
                <a:ea typeface="Malgun Gothic" panose="020B0503020000020004" charset="-127"/>
              </a:rPr>
              <a:t>INTRODUCTION</a:t>
            </a:r>
            <a:endParaRPr lang="en-IN" b="1" u="sng" dirty="0">
              <a:latin typeface="Malgun Gothic" panose="020B0503020000020004" charset="-127"/>
              <a:ea typeface="Malgun Gothic" panose="020B0503020000020004" charset="-127"/>
            </a:endParaRPr>
          </a:p>
        </p:txBody>
      </p:sp>
      <p:sp>
        <p:nvSpPr>
          <p:cNvPr id="3" name="Content Placeholder 2"/>
          <p:cNvSpPr>
            <a:spLocks noGrp="1"/>
          </p:cNvSpPr>
          <p:nvPr>
            <p:ph idx="1"/>
          </p:nvPr>
        </p:nvSpPr>
        <p:spPr>
          <a:xfrm>
            <a:off x="747423" y="993912"/>
            <a:ext cx="10241280" cy="3395207"/>
          </a:xfrm>
        </p:spPr>
        <p:txBody>
          <a:bodyPr>
            <a:normAutofit fontScale="90000" lnSpcReduction="10000"/>
          </a:bodyPr>
          <a:lstStyle/>
          <a:p>
            <a:pPr>
              <a:tabLst>
                <a:tab pos="71755" algn="l"/>
              </a:tabLst>
            </a:pPr>
            <a:r>
              <a:rPr lang="en-IN" sz="1970" dirty="0">
                <a:solidFill>
                  <a:schemeClr val="accent1"/>
                </a:solidFill>
                <a:latin typeface="Malgun Gothic" panose="020B0503020000020004" charset="-127"/>
                <a:ea typeface="Malgun Gothic" panose="020B0503020000020004" charset="-127"/>
              </a:rPr>
              <a:t>There is a need today for an effective waste management  since inaccurate waste disposal is a huge threat to the health of people and also to the environment. These effects can cause diseases to spread because of rodents,insects,and other pests that can cause gastrointestinal problems.</a:t>
            </a:r>
            <a:endParaRPr lang="en-IN" sz="1970" dirty="0">
              <a:solidFill>
                <a:schemeClr val="accent1"/>
              </a:solidFill>
              <a:latin typeface="Malgun Gothic" panose="020B0503020000020004" charset="-127"/>
              <a:ea typeface="Malgun Gothic" panose="020B0503020000020004" charset="-127"/>
            </a:endParaRPr>
          </a:p>
          <a:p>
            <a:pPr>
              <a:tabLst>
                <a:tab pos="71755" algn="l"/>
              </a:tabLst>
            </a:pPr>
            <a:r>
              <a:rPr lang="en-IN" sz="1970" dirty="0">
                <a:solidFill>
                  <a:schemeClr val="accent1"/>
                </a:solidFill>
                <a:latin typeface="Malgun Gothic" panose="020B0503020000020004" charset="-127"/>
                <a:ea typeface="Malgun Gothic" panose="020B0503020000020004" charset="-127"/>
              </a:rPr>
              <a:t>Waste is anything that is unusable and unwanted.There is a great need for human to understand the types and how they can manage this waste properly</a:t>
            </a:r>
            <a:endParaRPr lang="en-IN" sz="1970" dirty="0">
              <a:solidFill>
                <a:schemeClr val="accent1"/>
              </a:solidFill>
              <a:latin typeface="Malgun Gothic" panose="020B0503020000020004" charset="-127"/>
              <a:ea typeface="Malgun Gothic" panose="020B0503020000020004" charset="-127"/>
            </a:endParaRPr>
          </a:p>
          <a:p>
            <a:pPr>
              <a:tabLst>
                <a:tab pos="71755" algn="l"/>
              </a:tabLst>
            </a:pPr>
            <a:r>
              <a:rPr lang="en-IN" sz="1970" dirty="0">
                <a:solidFill>
                  <a:schemeClr val="accent1"/>
                </a:solidFill>
                <a:latin typeface="Malgun Gothic" panose="020B0503020000020004" charset="-127"/>
                <a:ea typeface="Malgun Gothic" panose="020B0503020000020004" charset="-127"/>
              </a:rPr>
              <a:t>Effective segregation of wastes means that less waste goes to landfill which makes it cheaper and better for people and the environment.</a:t>
            </a:r>
            <a:endParaRPr lang="en-IN" sz="1970" dirty="0">
              <a:solidFill>
                <a:schemeClr val="accent1"/>
              </a:solidFill>
              <a:latin typeface="Malgun Gothic" panose="020B0503020000020004" charset="-127"/>
              <a:ea typeface="Malgun Gothic" panose="020B0503020000020004" charset="-127"/>
            </a:endParaRPr>
          </a:p>
          <a:p>
            <a:pPr>
              <a:tabLst>
                <a:tab pos="71755" algn="l"/>
              </a:tabLst>
            </a:pPr>
            <a:r>
              <a:rPr lang="en-IN" sz="1970" dirty="0">
                <a:solidFill>
                  <a:schemeClr val="accent1"/>
                </a:solidFill>
                <a:latin typeface="Malgun Gothic" panose="020B0503020000020004" charset="-127"/>
                <a:ea typeface="Malgun Gothic" panose="020B0503020000020004" charset="-127"/>
              </a:rPr>
              <a:t>It is also important  to segregate for public health.</a:t>
            </a:r>
            <a:endParaRPr lang="en-IN" sz="1970" dirty="0">
              <a:solidFill>
                <a:schemeClr val="accent1"/>
              </a:solidFill>
              <a:latin typeface="Malgun Gothic" panose="020B0503020000020004" charset="-127"/>
              <a:ea typeface="Malgun Gothic" panose="020B0503020000020004" charset="-127"/>
            </a:endParaRPr>
          </a:p>
          <a:p>
            <a:pPr>
              <a:tabLst>
                <a:tab pos="71755" algn="l"/>
              </a:tabLst>
            </a:pPr>
            <a:r>
              <a:rPr lang="en-IN" sz="1970" dirty="0">
                <a:solidFill>
                  <a:schemeClr val="accent1"/>
                </a:solidFill>
                <a:latin typeface="Malgun Gothic" panose="020B0503020000020004" charset="-127"/>
                <a:ea typeface="Malgun Gothic" panose="020B0503020000020004" charset="-127"/>
              </a:rPr>
              <a:t>Therefore, it is very important to have a better knowledge about the waste classification.</a:t>
            </a:r>
            <a:endParaRPr lang="en-IN" sz="1970" dirty="0">
              <a:solidFill>
                <a:schemeClr val="accent1"/>
              </a:solidFill>
              <a:latin typeface="Malgun Gothic" panose="020B0503020000020004" charset="-127"/>
              <a:ea typeface="Malgun Gothic" panose="020B0503020000020004" charset="-127"/>
            </a:endParaRPr>
          </a:p>
          <a:p>
            <a:pPr marL="36830" indent="0">
              <a:buNone/>
              <a:tabLst>
                <a:tab pos="71755" algn="l"/>
              </a:tabLst>
            </a:pPr>
            <a:endParaRPr lang="en-IN" sz="1970" i="1" dirty="0">
              <a:solidFill>
                <a:schemeClr val="accent1"/>
              </a:solidFill>
            </a:endParaRPr>
          </a:p>
          <a:p>
            <a:pPr marL="36830" indent="0">
              <a:buNone/>
              <a:tabLst>
                <a:tab pos="71755" algn="l"/>
              </a:tabLst>
            </a:pPr>
            <a:endParaRPr lang="en-IN" sz="1970" i="1" dirty="0">
              <a:solidFill>
                <a:schemeClr val="accent1"/>
              </a:solidFill>
            </a:endParaRPr>
          </a:p>
          <a:p>
            <a:pPr marL="36830" indent="0">
              <a:buNone/>
              <a:tabLst>
                <a:tab pos="71755" algn="l"/>
              </a:tabLst>
            </a:pPr>
            <a:endParaRPr lang="en-IN" sz="1970" i="1" dirty="0">
              <a:solidFill>
                <a:schemeClr val="accent1"/>
              </a:solidFill>
            </a:endParaRPr>
          </a:p>
        </p:txBody>
      </p:sp>
      <p:pic>
        <p:nvPicPr>
          <p:cNvPr id="1026" name="Picture 2" descr="Waste Classification Stock Illustrations – 115 Waste Classification Stock  Illustrations, Vectors &amp; Clipart - Dreamsti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0" y="4601210"/>
            <a:ext cx="7620000" cy="2153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79513"/>
            <a:ext cx="10353762" cy="987287"/>
          </a:xfrm>
        </p:spPr>
        <p:txBody>
          <a:bodyPr/>
          <a:lstStyle/>
          <a:p>
            <a:r>
              <a:rPr lang="en-IN" b="1" u="sng" dirty="0">
                <a:latin typeface="Malgun Gothic" panose="020B0503020000020004" charset="-127"/>
                <a:ea typeface="Malgun Gothic" panose="020B0503020000020004" charset="-127"/>
              </a:rPr>
              <a:t>PROBLEM</a:t>
            </a:r>
            <a:endParaRPr lang="en-IN" b="1" u="sng" dirty="0">
              <a:latin typeface="Malgun Gothic" panose="020B0503020000020004" charset="-127"/>
              <a:ea typeface="Malgun Gothic" panose="020B0503020000020004" charset="-127"/>
            </a:endParaRPr>
          </a:p>
        </p:txBody>
      </p:sp>
      <p:sp>
        <p:nvSpPr>
          <p:cNvPr id="3" name="Content Placeholder 2"/>
          <p:cNvSpPr>
            <a:spLocks noGrp="1"/>
          </p:cNvSpPr>
          <p:nvPr>
            <p:ph idx="1"/>
          </p:nvPr>
        </p:nvSpPr>
        <p:spPr>
          <a:xfrm>
            <a:off x="166977" y="1216550"/>
            <a:ext cx="11100580" cy="4574650"/>
          </a:xfrm>
        </p:spPr>
        <p:txBody>
          <a:bodyPr/>
          <a:lstStyle/>
          <a:p>
            <a:pPr marL="36830" indent="0">
              <a:buNone/>
              <a:tabLst>
                <a:tab pos="71755" algn="l"/>
              </a:tabLst>
            </a:pPr>
            <a:r>
              <a:rPr lang="en-US" b="0" i="0" dirty="0">
                <a:solidFill>
                  <a:schemeClr val="accent1"/>
                </a:solidFill>
                <a:effectLst/>
                <a:latin typeface="Times New Roman" panose="02020603050405020304" pitchFamily="18" charset="0"/>
              </a:rPr>
              <a:t>The accumulation of solid waste in the urban area is becoming a great concern, and it would result in environmental pollution and may be hazardous to human health if it is not properly managed. It is important to have an advanced/intelligent waste management system to manage a variety of waste materials. </a:t>
            </a:r>
            <a:endParaRPr lang="en-IN" i="1" dirty="0">
              <a:solidFill>
                <a:schemeClr val="accent1"/>
              </a:solidFill>
            </a:endParaRPr>
          </a:p>
        </p:txBody>
      </p:sp>
      <p:pic>
        <p:nvPicPr>
          <p:cNvPr id="1026" name="Picture 2" descr="Week 2— Waste Classification. INTRODUCTION | by Dilaraiseri | bbm406f19 |  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67000" y="2536466"/>
            <a:ext cx="6858000" cy="43215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2880"/>
            <a:ext cx="10353762" cy="883920"/>
          </a:xfrm>
        </p:spPr>
        <p:txBody>
          <a:bodyPr/>
          <a:lstStyle/>
          <a:p>
            <a:r>
              <a:rPr lang="en-IN" b="1" u="sng" dirty="0">
                <a:latin typeface="Malgun Gothic" panose="020B0503020000020004" charset="-127"/>
                <a:ea typeface="Malgun Gothic" panose="020B0503020000020004" charset="-127"/>
              </a:rPr>
              <a:t>SOLUTION</a:t>
            </a:r>
            <a:endParaRPr lang="en-IN" b="1" u="sng" dirty="0">
              <a:latin typeface="Malgun Gothic" panose="020B0503020000020004" charset="-127"/>
              <a:ea typeface="Malgun Gothic" panose="020B0503020000020004" charset="-127"/>
            </a:endParaRPr>
          </a:p>
        </p:txBody>
      </p:sp>
      <p:sp>
        <p:nvSpPr>
          <p:cNvPr id="3" name="Content Placeholder 2"/>
          <p:cNvSpPr>
            <a:spLocks noGrp="1"/>
          </p:cNvSpPr>
          <p:nvPr>
            <p:ph idx="1"/>
          </p:nvPr>
        </p:nvSpPr>
        <p:spPr>
          <a:xfrm>
            <a:off x="278296" y="1066800"/>
            <a:ext cx="11147728" cy="3155343"/>
          </a:xfrm>
        </p:spPr>
        <p:txBody>
          <a:bodyPr/>
          <a:lstStyle/>
          <a:p>
            <a:pPr marL="36830" indent="0">
              <a:buNone/>
              <a:tabLst>
                <a:tab pos="71755" algn="l"/>
              </a:tabLst>
            </a:pPr>
            <a:r>
              <a:rPr lang="en-US" b="0" i="0" dirty="0">
                <a:solidFill>
                  <a:schemeClr val="accent1"/>
                </a:solidFill>
                <a:effectLst/>
                <a:latin typeface="Times New Roman" panose="02020603050405020304" pitchFamily="18" charset="0"/>
              </a:rPr>
              <a:t>The present way of separating waste/garbage is the hand-picking method, whereby someone is employed to separate out the different objects/materials. The person, who separate waste, is prone to diseases due to the harmful substances in the garbage. With this in mind, it motivated us to develop an automated system which is able to sort the waste  and this system can take short time to sort the waste, and it will be more accurate in sorting than the manual way. With the system in place, the beneficial separated waste can still be recycled and converted to energy and fuel for the growth of the economy. The system that is developed for the separation of the accumulated waste is based on the combination of Convolutional Neural Network with recognition and classification</a:t>
            </a:r>
            <a:r>
              <a:rPr lang="en-US" b="0" i="0" dirty="0">
                <a:solidFill>
                  <a:srgbClr val="000000"/>
                </a:solidFill>
                <a:effectLst/>
                <a:latin typeface="Times New Roman" panose="02020603050405020304" pitchFamily="18" charset="0"/>
              </a:rPr>
              <a:t>.</a:t>
            </a:r>
            <a:endParaRPr lang="en-US" b="0" i="0" dirty="0">
              <a:solidFill>
                <a:srgbClr val="000000"/>
              </a:solidFill>
              <a:effectLst/>
              <a:latin typeface="Times New Roman" panose="02020603050405020304" pitchFamily="18" charset="0"/>
            </a:endParaRPr>
          </a:p>
          <a:p>
            <a:pPr marL="36830" indent="0">
              <a:buNone/>
              <a:tabLst>
                <a:tab pos="71755" algn="l"/>
              </a:tabLst>
            </a:pPr>
            <a:r>
              <a:rPr lang="en-US" dirty="0">
                <a:solidFill>
                  <a:srgbClr val="000000"/>
                </a:solidFill>
                <a:effectLst/>
                <a:latin typeface="Times New Roman" panose="02020603050405020304" pitchFamily="18" charset="0"/>
              </a:rPr>
              <a:t>                                                      </a:t>
            </a:r>
            <a:endParaRPr lang="en-IN" dirty="0">
              <a:effectLst>
                <a:glow rad="139700">
                  <a:schemeClr val="accent1">
                    <a:alpha val="53000"/>
                  </a:schemeClr>
                </a:glow>
              </a:effectLst>
            </a:endParaRPr>
          </a:p>
        </p:txBody>
      </p:sp>
      <p:sp>
        <p:nvSpPr>
          <p:cNvPr id="4" name="TextBox 3"/>
          <p:cNvSpPr txBox="1"/>
          <p:nvPr/>
        </p:nvSpPr>
        <p:spPr>
          <a:xfrm>
            <a:off x="4039263" y="4293705"/>
            <a:ext cx="4770782" cy="460375"/>
          </a:xfrm>
          <a:prstGeom prst="rect">
            <a:avLst/>
          </a:prstGeom>
          <a:noFill/>
        </p:spPr>
        <p:txBody>
          <a:bodyPr wrap="square" rtlCol="0">
            <a:spAutoFit/>
            <a:scene3d>
              <a:camera prst="orthographicFront"/>
              <a:lightRig rig="threePt" dir="t"/>
            </a:scene3d>
            <a:sp3d>
              <a:bevelT w="0" h="88900"/>
            </a:sp3d>
          </a:bodyPr>
          <a:lstStyle/>
          <a:p>
            <a:pPr algn="ctr"/>
            <a:r>
              <a:rPr lang="en-IN" sz="2400" i="1" dirty="0">
                <a:effectLst>
                  <a:glow rad="203200">
                    <a:schemeClr val="accent1">
                      <a:alpha val="47000"/>
                    </a:schemeClr>
                  </a:glow>
                </a:effectLst>
                <a:latin typeface="Malgun Gothic" panose="020B0503020000020004" charset="-127"/>
                <a:ea typeface="Malgun Gothic" panose="020B0503020000020004" charset="-127"/>
              </a:rPr>
              <a:t>Convolutional</a:t>
            </a:r>
            <a:r>
              <a:rPr lang="en-IN" sz="2400" dirty="0">
                <a:latin typeface="Malgun Gothic" panose="020B0503020000020004" charset="-127"/>
                <a:ea typeface="Malgun Gothic" panose="020B0503020000020004" charset="-127"/>
              </a:rPr>
              <a:t> </a:t>
            </a:r>
            <a:r>
              <a:rPr lang="en-IN" sz="2400" i="1" dirty="0">
                <a:effectLst>
                  <a:glow rad="203200">
                    <a:schemeClr val="accent1">
                      <a:alpha val="40000"/>
                    </a:schemeClr>
                  </a:glow>
                </a:effectLst>
                <a:latin typeface="Malgun Gothic" panose="020B0503020000020004" charset="-127"/>
                <a:ea typeface="Malgun Gothic" panose="020B0503020000020004" charset="-127"/>
              </a:rPr>
              <a:t>Neural</a:t>
            </a:r>
            <a:r>
              <a:rPr lang="en-IN" sz="2400" dirty="0">
                <a:latin typeface="Malgun Gothic" panose="020B0503020000020004" charset="-127"/>
                <a:ea typeface="Malgun Gothic" panose="020B0503020000020004" charset="-127"/>
              </a:rPr>
              <a:t> </a:t>
            </a:r>
            <a:r>
              <a:rPr lang="en-IN" sz="2400" i="1" dirty="0">
                <a:effectLst>
                  <a:glow rad="177800">
                    <a:schemeClr val="accent1">
                      <a:alpha val="40000"/>
                    </a:schemeClr>
                  </a:glow>
                </a:effectLst>
                <a:latin typeface="Malgun Gothic" panose="020B0503020000020004" charset="-127"/>
                <a:ea typeface="Malgun Gothic" panose="020B0503020000020004" charset="-127"/>
              </a:rPr>
              <a:t>Networks</a:t>
            </a:r>
            <a:endParaRPr lang="en-IN" sz="2400" i="1" dirty="0">
              <a:effectLst>
                <a:glow rad="177800">
                  <a:schemeClr val="accent1">
                    <a:alpha val="40000"/>
                  </a:schemeClr>
                </a:glow>
              </a:effectLst>
              <a:latin typeface="Malgun Gothic" panose="020B0503020000020004" charset="-127"/>
              <a:ea typeface="Malgun Gothic" panose="020B0503020000020004" charset="-12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481" y="159026"/>
            <a:ext cx="7633253" cy="1049572"/>
          </a:xfrm>
        </p:spPr>
        <p:style>
          <a:lnRef idx="1">
            <a:schemeClr val="dk1"/>
          </a:lnRef>
          <a:fillRef idx="2">
            <a:schemeClr val="dk1"/>
          </a:fillRef>
          <a:effectRef idx="1">
            <a:schemeClr val="dk1"/>
          </a:effectRef>
          <a:fontRef idx="minor">
            <a:schemeClr val="dk1"/>
          </a:fontRef>
        </p:style>
        <p:txBody>
          <a:bodyPr>
            <a:normAutofit/>
          </a:bodyPr>
          <a:lstStyle/>
          <a:p>
            <a:r>
              <a:rPr lang="en-IN" sz="2800" b="1" u="sng" dirty="0">
                <a:latin typeface="Malgun Gothic" panose="020B0503020000020004" charset="-127"/>
                <a:ea typeface="Malgun Gothic" panose="020B0503020000020004" charset="-127"/>
              </a:rPr>
              <a:t>CONVOLUTION</a:t>
            </a:r>
            <a:r>
              <a:rPr lang="en-IN" sz="2000" b="1" u="sng" dirty="0">
                <a:latin typeface="Malgun Gothic" panose="020B0503020000020004" charset="-127"/>
                <a:ea typeface="Malgun Gothic" panose="020B0503020000020004" charset="-127"/>
              </a:rPr>
              <a:t> </a:t>
            </a:r>
            <a:r>
              <a:rPr lang="en-IN" sz="2800" b="1" u="sng" dirty="0">
                <a:latin typeface="Malgun Gothic" panose="020B0503020000020004" charset="-127"/>
                <a:ea typeface="Malgun Gothic" panose="020B0503020000020004" charset="-127"/>
              </a:rPr>
              <a:t>NEURAL</a:t>
            </a:r>
            <a:r>
              <a:rPr lang="en-IN" sz="2000" b="1" u="sng" dirty="0">
                <a:latin typeface="Malgun Gothic" panose="020B0503020000020004" charset="-127"/>
                <a:ea typeface="Malgun Gothic" panose="020B0503020000020004" charset="-127"/>
              </a:rPr>
              <a:t> </a:t>
            </a:r>
            <a:r>
              <a:rPr lang="en-IN" sz="2800" b="1" u="sng" dirty="0">
                <a:latin typeface="Malgun Gothic" panose="020B0503020000020004" charset="-127"/>
                <a:ea typeface="Malgun Gothic" panose="020B0503020000020004" charset="-127"/>
              </a:rPr>
              <a:t>NETWORKS</a:t>
            </a:r>
            <a:endParaRPr lang="en-IN" sz="2800" b="1" u="sng" dirty="0">
              <a:latin typeface="Malgun Gothic" panose="020B0503020000020004" charset="-127"/>
              <a:ea typeface="Malgun Gothic" panose="020B0503020000020004" charset="-127"/>
            </a:endParaRPr>
          </a:p>
        </p:txBody>
      </p:sp>
      <p:sp>
        <p:nvSpPr>
          <p:cNvPr id="3" name="Content Placeholder 2"/>
          <p:cNvSpPr>
            <a:spLocks noGrp="1"/>
          </p:cNvSpPr>
          <p:nvPr>
            <p:ph idx="1"/>
          </p:nvPr>
        </p:nvSpPr>
        <p:spPr>
          <a:xfrm>
            <a:off x="0" y="1343771"/>
            <a:ext cx="11267557" cy="4447430"/>
          </a:xfrm>
        </p:spPr>
        <p:txBody>
          <a:bodyPr/>
          <a:lstStyle/>
          <a:p>
            <a:pPr marL="36830" indent="0">
              <a:buNone/>
            </a:pPr>
            <a:r>
              <a:rPr lang="en-IN" dirty="0">
                <a:solidFill>
                  <a:schemeClr val="accent1"/>
                </a:solidFill>
                <a:latin typeface="Malgun Gothic" panose="020B0503020000020004" charset="-127"/>
                <a:ea typeface="Malgun Gothic" panose="020B0503020000020004" charset="-127"/>
              </a:rPr>
              <a:t>In </a:t>
            </a:r>
            <a:r>
              <a:rPr lang="en-IN" dirty="0">
                <a:solidFill>
                  <a:schemeClr val="accent2">
                    <a:lumMod val="50000"/>
                  </a:schemeClr>
                </a:solidFill>
                <a:latin typeface="Malgun Gothic" panose="020B0503020000020004" charset="-127"/>
                <a:ea typeface="Malgun Gothic" panose="020B0503020000020004" charset="-127"/>
              </a:rPr>
              <a:t>Deep Learning </a:t>
            </a:r>
            <a:r>
              <a:rPr lang="en-IN" dirty="0">
                <a:solidFill>
                  <a:schemeClr val="accent1"/>
                </a:solidFill>
                <a:latin typeface="Malgun Gothic" panose="020B0503020000020004" charset="-127"/>
                <a:ea typeface="Malgun Gothic" panose="020B0503020000020004" charset="-127"/>
              </a:rPr>
              <a:t>,a convolution neural network is a class of deep neural networks which has become in various tasks. It is mostly commonly applied to analyse the visual images.</a:t>
            </a:r>
            <a:endParaRPr lang="en-IN" dirty="0">
              <a:solidFill>
                <a:schemeClr val="accent1"/>
              </a:solidFill>
              <a:latin typeface="Malgun Gothic" panose="020B0503020000020004" charset="-127"/>
              <a:ea typeface="Malgun Gothic" panose="020B0503020000020004" charset="-127"/>
            </a:endParaRPr>
          </a:p>
          <a:p>
            <a:pPr marL="36830" indent="0">
              <a:buNone/>
            </a:pPr>
            <a:r>
              <a:rPr lang="en-IN" dirty="0">
                <a:solidFill>
                  <a:schemeClr val="accent1"/>
                </a:solidFill>
                <a:latin typeface="Malgun Gothic" panose="020B0503020000020004" charset="-127"/>
                <a:ea typeface="Malgun Gothic" panose="020B0503020000020004" charset="-127"/>
              </a:rPr>
              <a:t>                                          CNN’s are regularized version of multilayer perceptrons.Multilayer perceptron's usually mean fully connected networks, that is each neuron in one layer is connected to all neurons in the next layer. Convolution</a:t>
            </a:r>
            <a:r>
              <a:rPr lang="en-IN" dirty="0">
                <a:solidFill>
                  <a:schemeClr val="accent1"/>
                </a:solidFill>
              </a:rPr>
              <a:t> </a:t>
            </a:r>
            <a:r>
              <a:rPr lang="en-IN" dirty="0">
                <a:solidFill>
                  <a:schemeClr val="accent1"/>
                </a:solidFill>
                <a:latin typeface="Malgun Gothic" panose="020B0503020000020004" charset="-127"/>
                <a:ea typeface="Malgun Gothic" panose="020B0503020000020004" charset="-127"/>
              </a:rPr>
              <a:t>networks were inspired by biological processes.</a:t>
            </a:r>
            <a:endParaRPr lang="en-IN" dirty="0">
              <a:solidFill>
                <a:schemeClr val="accent2">
                  <a:lumMod val="50000"/>
                </a:schemeClr>
              </a:solidFill>
              <a:latin typeface="Malgun Gothic" panose="020B0503020000020004" charset="-127"/>
              <a:ea typeface="Malgun Gothic" panose="020B0503020000020004" charset="-127"/>
            </a:endParaRPr>
          </a:p>
        </p:txBody>
      </p:sp>
      <p:pic>
        <p:nvPicPr>
          <p:cNvPr id="1026" name="Picture 2" descr="CNN with TensorFlow for Deep Learning Beginners – ConfusedCoder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840" y="3428999"/>
            <a:ext cx="11252649" cy="3262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259" y="151075"/>
            <a:ext cx="10353762" cy="1089328"/>
          </a:xfrm>
        </p:spPr>
        <p:style>
          <a:lnRef idx="1">
            <a:schemeClr val="dk1"/>
          </a:lnRef>
          <a:fillRef idx="2">
            <a:schemeClr val="dk1"/>
          </a:fillRef>
          <a:effectRef idx="1">
            <a:schemeClr val="dk1"/>
          </a:effectRef>
          <a:fontRef idx="minor">
            <a:schemeClr val="dk1"/>
          </a:fontRef>
        </p:style>
        <p:txBody>
          <a:bodyPr/>
          <a:lstStyle/>
          <a:p>
            <a:r>
              <a:rPr lang="en-IN" b="1" u="sng" dirty="0">
                <a:solidFill>
                  <a:schemeClr val="bg2"/>
                </a:solidFill>
                <a:latin typeface="Malgun Gothic" panose="020B0503020000020004" charset="-127"/>
                <a:ea typeface="Malgun Gothic" panose="020B0503020000020004" charset="-127"/>
              </a:rPr>
              <a:t>APPLICATIONS OF CNN</a:t>
            </a:r>
            <a:endParaRPr lang="en-IN" b="1" u="sng" dirty="0">
              <a:solidFill>
                <a:schemeClr val="bg2"/>
              </a:solidFill>
              <a:latin typeface="Malgun Gothic" panose="020B0503020000020004" charset="-127"/>
              <a:ea typeface="Malgun Gothic" panose="020B0503020000020004" charset="-127"/>
            </a:endParaRPr>
          </a:p>
        </p:txBody>
      </p:sp>
      <p:sp>
        <p:nvSpPr>
          <p:cNvPr id="3" name="Content Placeholder 2"/>
          <p:cNvSpPr>
            <a:spLocks noGrp="1"/>
          </p:cNvSpPr>
          <p:nvPr>
            <p:ph idx="1"/>
          </p:nvPr>
        </p:nvSpPr>
        <p:spPr>
          <a:xfrm>
            <a:off x="270344" y="1486895"/>
            <a:ext cx="10997213" cy="4428682"/>
          </a:xfrm>
        </p:spPr>
        <p:txBody>
          <a:bodyPr/>
          <a:lstStyle/>
          <a:p>
            <a:r>
              <a:rPr lang="en-IN" dirty="0">
                <a:latin typeface="Malgun Gothic" panose="020B0503020000020004" charset="-127"/>
                <a:ea typeface="Malgun Gothic" panose="020B0503020000020004" charset="-127"/>
              </a:rPr>
              <a:t>Image recognition</a:t>
            </a:r>
            <a:endParaRPr lang="en-IN" dirty="0">
              <a:latin typeface="Malgun Gothic" panose="020B0503020000020004" charset="-127"/>
              <a:ea typeface="Malgun Gothic" panose="020B0503020000020004" charset="-127"/>
            </a:endParaRPr>
          </a:p>
          <a:p>
            <a:r>
              <a:rPr lang="en-IN" dirty="0">
                <a:latin typeface="Malgun Gothic" panose="020B0503020000020004" charset="-127"/>
                <a:ea typeface="Malgun Gothic" panose="020B0503020000020004" charset="-127"/>
              </a:rPr>
              <a:t>Facial recognition</a:t>
            </a:r>
            <a:endParaRPr lang="en-IN" dirty="0">
              <a:latin typeface="Malgun Gothic" panose="020B0503020000020004" charset="-127"/>
              <a:ea typeface="Malgun Gothic" panose="020B0503020000020004" charset="-127"/>
            </a:endParaRPr>
          </a:p>
          <a:p>
            <a:r>
              <a:rPr lang="en-IN" dirty="0">
                <a:latin typeface="Malgun Gothic" panose="020B0503020000020004" charset="-127"/>
                <a:ea typeface="Malgun Gothic" panose="020B0503020000020004" charset="-127"/>
              </a:rPr>
              <a:t>Image Net Large Scale Visual Recognition</a:t>
            </a:r>
            <a:endParaRPr lang="en-IN" dirty="0">
              <a:latin typeface="Malgun Gothic" panose="020B0503020000020004" charset="-127"/>
              <a:ea typeface="Malgun Gothic" panose="020B0503020000020004" charset="-127"/>
            </a:endParaRPr>
          </a:p>
          <a:p>
            <a:r>
              <a:rPr lang="en-IN" dirty="0">
                <a:latin typeface="Malgun Gothic" panose="020B0503020000020004" charset="-127"/>
                <a:ea typeface="Malgun Gothic" panose="020B0503020000020004" charset="-127"/>
              </a:rPr>
              <a:t>Video recognition</a:t>
            </a:r>
            <a:endParaRPr lang="en-IN" dirty="0">
              <a:latin typeface="Malgun Gothic" panose="020B0503020000020004" charset="-127"/>
              <a:ea typeface="Malgun Gothic" panose="020B0503020000020004" charset="-127"/>
            </a:endParaRPr>
          </a:p>
          <a:p>
            <a:r>
              <a:rPr lang="en-IN" dirty="0">
                <a:latin typeface="Malgun Gothic" panose="020B0503020000020004" charset="-127"/>
                <a:ea typeface="Malgun Gothic" panose="020B0503020000020004" charset="-127"/>
              </a:rPr>
              <a:t>Medical image analysis</a:t>
            </a:r>
            <a:endParaRPr lang="en-IN" dirty="0">
              <a:latin typeface="Malgun Gothic" panose="020B0503020000020004" charset="-127"/>
              <a:ea typeface="Malgun Gothic" panose="020B0503020000020004" charset="-127"/>
            </a:endParaRPr>
          </a:p>
          <a:p>
            <a:r>
              <a:rPr lang="en-IN" dirty="0">
                <a:latin typeface="Malgun Gothic" panose="020B0503020000020004" charset="-127"/>
                <a:ea typeface="Malgun Gothic" panose="020B0503020000020004" charset="-127"/>
              </a:rPr>
              <a:t>Recommended system</a:t>
            </a:r>
            <a:endParaRPr lang="en-IN" dirty="0">
              <a:latin typeface="Malgun Gothic" panose="020B0503020000020004" charset="-127"/>
              <a:ea typeface="Malgun Gothic" panose="020B0503020000020004" charset="-127"/>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95416"/>
            <a:ext cx="10353762" cy="906448"/>
          </a:xfrm>
        </p:spPr>
        <p:txBody>
          <a:bodyPr/>
          <a:lstStyle/>
          <a:p>
            <a:r>
              <a:rPr lang="en-IN" b="1" u="sng" dirty="0">
                <a:effectLst/>
                <a:latin typeface="Malgun Gothic" panose="020B0503020000020004" charset="-127"/>
                <a:ea typeface="Malgun Gothic" panose="020B0503020000020004" charset="-127"/>
              </a:rPr>
              <a:t>SYSTEM DESIGNING</a:t>
            </a:r>
            <a:endParaRPr lang="en-IN" b="1" u="sng" dirty="0">
              <a:effectLst/>
              <a:latin typeface="Malgun Gothic" panose="020B0503020000020004" charset="-127"/>
              <a:ea typeface="Malgun Gothic" panose="020B0503020000020004" charset="-127"/>
            </a:endParaRPr>
          </a:p>
        </p:txBody>
      </p:sp>
      <p:sp>
        <p:nvSpPr>
          <p:cNvPr id="3" name="Content Placeholder 2"/>
          <p:cNvSpPr>
            <a:spLocks noGrp="1"/>
          </p:cNvSpPr>
          <p:nvPr>
            <p:ph idx="1"/>
          </p:nvPr>
        </p:nvSpPr>
        <p:spPr>
          <a:xfrm>
            <a:off x="469127" y="938254"/>
            <a:ext cx="10798430" cy="4882101"/>
          </a:xfrm>
        </p:spPr>
        <p:txBody>
          <a:bodyPr>
            <a:normAutofit fontScale="92500" lnSpcReduction="10000"/>
          </a:bodyPr>
          <a:lstStyle/>
          <a:p>
            <a:r>
              <a:rPr lang="en-US" altLang="en-IN" dirty="0">
                <a:solidFill>
                  <a:schemeClr val="accent1"/>
                </a:solidFill>
                <a:latin typeface="Malgun Gothic" panose="020B0503020000020004" charset="-127"/>
                <a:ea typeface="Malgun Gothic" panose="020B0503020000020004" charset="-127"/>
              </a:rPr>
              <a:t>J</a:t>
            </a:r>
            <a:r>
              <a:rPr lang="en-IN" dirty="0">
                <a:solidFill>
                  <a:schemeClr val="accent1"/>
                </a:solidFill>
                <a:latin typeface="Malgun Gothic" panose="020B0503020000020004" charset="-127"/>
                <a:ea typeface="Malgun Gothic" panose="020B0503020000020004" charset="-127"/>
              </a:rPr>
              <a:t>upyter Notebook Environment</a:t>
            </a:r>
            <a:endParaRPr lang="en-IN" dirty="0">
              <a:solidFill>
                <a:schemeClr val="accent1"/>
              </a:solidFill>
              <a:latin typeface="Malgun Gothic" panose="020B0503020000020004" charset="-127"/>
              <a:ea typeface="Malgun Gothic" panose="020B0503020000020004" charset="-127"/>
            </a:endParaRPr>
          </a:p>
          <a:p>
            <a:r>
              <a:rPr lang="en-IN" dirty="0">
                <a:solidFill>
                  <a:schemeClr val="accent1"/>
                </a:solidFill>
                <a:latin typeface="Malgun Gothic" panose="020B0503020000020004" charset="-127"/>
                <a:ea typeface="Malgun Gothic" panose="020B0503020000020004" charset="-127"/>
              </a:rPr>
              <a:t>Spyder Ide</a:t>
            </a:r>
            <a:endParaRPr lang="en-IN" dirty="0">
              <a:solidFill>
                <a:schemeClr val="accent1"/>
              </a:solidFill>
              <a:latin typeface="Malgun Gothic" panose="020B0503020000020004" charset="-127"/>
              <a:ea typeface="Malgun Gothic" panose="020B0503020000020004" charset="-127"/>
            </a:endParaRPr>
          </a:p>
          <a:p>
            <a:r>
              <a:rPr lang="en-IN" dirty="0">
                <a:solidFill>
                  <a:schemeClr val="accent1"/>
                </a:solidFill>
                <a:latin typeface="Malgun Gothic" panose="020B0503020000020004" charset="-127"/>
                <a:ea typeface="Malgun Gothic" panose="020B0503020000020004" charset="-127"/>
              </a:rPr>
              <a:t>Machine Learning Algorithms</a:t>
            </a:r>
            <a:endParaRPr lang="en-IN" dirty="0">
              <a:solidFill>
                <a:schemeClr val="accent1"/>
              </a:solidFill>
              <a:latin typeface="Malgun Gothic" panose="020B0503020000020004" charset="-127"/>
              <a:ea typeface="Malgun Gothic" panose="020B0503020000020004" charset="-127"/>
            </a:endParaRPr>
          </a:p>
          <a:p>
            <a:r>
              <a:rPr lang="en-IN" dirty="0">
                <a:solidFill>
                  <a:schemeClr val="accent1"/>
                </a:solidFill>
                <a:latin typeface="Malgun Gothic" panose="020B0503020000020004" charset="-127"/>
                <a:ea typeface="Malgun Gothic" panose="020B0503020000020004" charset="-127"/>
              </a:rPr>
              <a:t>Python</a:t>
            </a:r>
            <a:endParaRPr lang="en-IN" dirty="0">
              <a:solidFill>
                <a:schemeClr val="accent1"/>
              </a:solidFill>
              <a:latin typeface="Malgun Gothic" panose="020B0503020000020004" charset="-127"/>
              <a:ea typeface="Malgun Gothic" panose="020B0503020000020004" charset="-127"/>
            </a:endParaRPr>
          </a:p>
          <a:p>
            <a:r>
              <a:rPr lang="en-IN" dirty="0">
                <a:solidFill>
                  <a:schemeClr val="accent1"/>
                </a:solidFill>
                <a:latin typeface="Malgun Gothic" panose="020B0503020000020004" charset="-127"/>
                <a:ea typeface="Malgun Gothic" panose="020B0503020000020004" charset="-127"/>
              </a:rPr>
              <a:t>Flask</a:t>
            </a:r>
            <a:endParaRPr lang="en-IN" dirty="0">
              <a:solidFill>
                <a:schemeClr val="accent1"/>
              </a:solidFill>
              <a:latin typeface="Malgun Gothic" panose="020B0503020000020004" charset="-127"/>
              <a:ea typeface="Malgun Gothic" panose="020B0503020000020004" charset="-127"/>
            </a:endParaRPr>
          </a:p>
          <a:p>
            <a:pPr marL="36830" indent="0">
              <a:buNone/>
            </a:pPr>
            <a:r>
              <a:rPr lang="en-IN" dirty="0">
                <a:latin typeface="Malgun Gothic" panose="020B0503020000020004" charset="-127"/>
                <a:ea typeface="Malgun Gothic" panose="020B0503020000020004" charset="-127"/>
              </a:rPr>
              <a:t>           </a:t>
            </a:r>
            <a:r>
              <a:rPr lang="en-IN" dirty="0">
                <a:solidFill>
                  <a:schemeClr val="accent1"/>
                </a:solidFill>
                <a:latin typeface="Malgun Gothic" panose="020B0503020000020004" charset="-127"/>
                <a:ea typeface="Malgun Gothic" panose="020B0503020000020004" charset="-127"/>
              </a:rPr>
              <a:t>We have developed this Garbage classification model by using the Python language which is a interpreted and high level programming language and using the Machine Learning algorithms for coding we used Jupyter Notebook environment of the Anaconda distributions and the Spyder, it is an integrated programming in the Python language.</a:t>
            </a:r>
            <a:endParaRPr lang="en-IN" dirty="0">
              <a:solidFill>
                <a:schemeClr val="accent1"/>
              </a:solidFill>
              <a:latin typeface="Malgun Gothic" panose="020B0503020000020004" charset="-127"/>
              <a:ea typeface="Malgun Gothic" panose="020B0503020000020004" charset="-127"/>
            </a:endParaRPr>
          </a:p>
          <a:p>
            <a:pPr marL="36830" indent="0">
              <a:buNone/>
            </a:pPr>
            <a:r>
              <a:rPr lang="en-IN" dirty="0">
                <a:solidFill>
                  <a:schemeClr val="accent1"/>
                </a:solidFill>
                <a:latin typeface="Malgun Gothic" panose="020B0503020000020004" charset="-127"/>
                <a:ea typeface="Malgun Gothic" panose="020B0503020000020004" charset="-127"/>
              </a:rPr>
              <a:t>                    For creating an user interface for the prediction we used the Flask. It is a micro web framework written Python. It is classified as Microframework because it does not require particular tools or libraries. It has no database abstraction layer, form validation, or any other components where pre existing third-party. Libraries provide common functions, and a scripting language to create a web page is HTML by creating the templates to use in the functions of the Flask and HTML.</a:t>
            </a:r>
            <a:endParaRPr lang="en-IN" dirty="0">
              <a:solidFill>
                <a:schemeClr val="accent1"/>
              </a:solidFill>
              <a:latin typeface="Malgun Gothic" panose="020B0503020000020004" charset="-127"/>
              <a:ea typeface="Malgun Gothic" panose="020B0503020000020004" charset="-12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66977"/>
            <a:ext cx="10353762" cy="899823"/>
          </a:xfrm>
        </p:spPr>
        <p:txBody>
          <a:bodyPr/>
          <a:lstStyle/>
          <a:p>
            <a:r>
              <a:rPr lang="en-IN" b="1" u="sng" dirty="0">
                <a:latin typeface="Malgun Gothic" panose="020B0503020000020004" charset="-127"/>
                <a:ea typeface="Malgun Gothic" panose="020B0503020000020004" charset="-127"/>
              </a:rPr>
              <a:t>ADVANTAGES AND DISADVANTAGES</a:t>
            </a:r>
            <a:endParaRPr lang="en-IN" b="1" u="sng" dirty="0">
              <a:latin typeface="Malgun Gothic" panose="020B0503020000020004" charset="-127"/>
              <a:ea typeface="Malgun Gothic" panose="020B0503020000020004" charset="-127"/>
            </a:endParaRPr>
          </a:p>
        </p:txBody>
      </p:sp>
      <p:sp>
        <p:nvSpPr>
          <p:cNvPr id="3" name="Content Placeholder 2"/>
          <p:cNvSpPr>
            <a:spLocks noGrp="1"/>
          </p:cNvSpPr>
          <p:nvPr>
            <p:ph idx="1"/>
          </p:nvPr>
        </p:nvSpPr>
        <p:spPr>
          <a:xfrm>
            <a:off x="63610" y="938254"/>
            <a:ext cx="11203947" cy="4852947"/>
          </a:xfrm>
        </p:spPr>
        <p:txBody>
          <a:bodyPr/>
          <a:lstStyle/>
          <a:p>
            <a:r>
              <a:rPr lang="en-IN" dirty="0">
                <a:solidFill>
                  <a:schemeClr val="accent2">
                    <a:lumMod val="50000"/>
                  </a:schemeClr>
                </a:solidFill>
              </a:rPr>
              <a:t> </a:t>
            </a:r>
            <a:r>
              <a:rPr lang="en-IN" dirty="0">
                <a:solidFill>
                  <a:schemeClr val="accent2">
                    <a:lumMod val="50000"/>
                  </a:schemeClr>
                </a:solidFill>
                <a:latin typeface="Malgun Gothic" panose="020B0503020000020004" charset="-127"/>
                <a:ea typeface="Malgun Gothic" panose="020B0503020000020004" charset="-127"/>
              </a:rPr>
              <a:t>Advantages:</a:t>
            </a:r>
            <a:endParaRPr lang="en-IN" dirty="0">
              <a:solidFill>
                <a:schemeClr val="accent2">
                  <a:lumMod val="50000"/>
                </a:schemeClr>
              </a:solidFill>
              <a:latin typeface="Malgun Gothic" panose="020B0503020000020004" charset="-127"/>
              <a:ea typeface="Malgun Gothic" panose="020B0503020000020004" charset="-127"/>
            </a:endParaRPr>
          </a:p>
          <a:p>
            <a:pPr marL="36830" indent="0">
              <a:buNone/>
            </a:pPr>
            <a:r>
              <a:rPr lang="en-IN" dirty="0">
                <a:solidFill>
                  <a:schemeClr val="accent2">
                    <a:lumMod val="50000"/>
                  </a:schemeClr>
                </a:solidFill>
                <a:latin typeface="Malgun Gothic" panose="020B0503020000020004" charset="-127"/>
                <a:ea typeface="Malgun Gothic" panose="020B0503020000020004" charset="-127"/>
              </a:rPr>
              <a:t>            </a:t>
            </a:r>
            <a:r>
              <a:rPr lang="en-IN" dirty="0">
                <a:solidFill>
                  <a:schemeClr val="accent1"/>
                </a:solidFill>
                <a:latin typeface="Malgun Gothic" panose="020B0503020000020004" charset="-127"/>
                <a:ea typeface="Malgun Gothic" panose="020B0503020000020004" charset="-127"/>
              </a:rPr>
              <a:t>The main advantage of CNN compared to its pre decessors is that it automatically detects the import features without any human supervision, for example given many pictures of cats and dogs, it can learn the key features for both classes by itself.</a:t>
            </a:r>
            <a:endParaRPr lang="en-IN" dirty="0">
              <a:solidFill>
                <a:schemeClr val="accent1"/>
              </a:solidFill>
              <a:latin typeface="Malgun Gothic" panose="020B0503020000020004" charset="-127"/>
              <a:ea typeface="Malgun Gothic" panose="020B0503020000020004" charset="-127"/>
            </a:endParaRPr>
          </a:p>
          <a:p>
            <a:pPr marL="36830" indent="0">
              <a:buNone/>
            </a:pPr>
            <a:endParaRPr lang="en-IN" dirty="0">
              <a:solidFill>
                <a:schemeClr val="accent1"/>
              </a:solidFill>
              <a:latin typeface="Malgun Gothic" panose="020B0503020000020004" charset="-127"/>
              <a:ea typeface="Malgun Gothic" panose="020B0503020000020004" charset="-127"/>
            </a:endParaRPr>
          </a:p>
          <a:p>
            <a:pPr marL="36830" indent="0">
              <a:buNone/>
            </a:pPr>
            <a:endParaRPr lang="en-IN" dirty="0">
              <a:solidFill>
                <a:schemeClr val="accent1"/>
              </a:solidFill>
              <a:latin typeface="Malgun Gothic" panose="020B0503020000020004" charset="-127"/>
              <a:ea typeface="Malgun Gothic" panose="020B0503020000020004" charset="-127"/>
            </a:endParaRPr>
          </a:p>
          <a:p>
            <a:r>
              <a:rPr lang="en-IN" dirty="0">
                <a:solidFill>
                  <a:schemeClr val="accent2">
                    <a:lumMod val="50000"/>
                  </a:schemeClr>
                </a:solidFill>
                <a:latin typeface="Malgun Gothic" panose="020B0503020000020004" charset="-127"/>
                <a:ea typeface="Malgun Gothic" panose="020B0503020000020004" charset="-127"/>
              </a:rPr>
              <a:t> Disadvantages</a:t>
            </a:r>
            <a:endParaRPr lang="en-IN" dirty="0">
              <a:solidFill>
                <a:schemeClr val="accent2">
                  <a:lumMod val="50000"/>
                </a:schemeClr>
              </a:solidFill>
              <a:latin typeface="Malgun Gothic" panose="020B0503020000020004" charset="-127"/>
              <a:ea typeface="Malgun Gothic" panose="020B0503020000020004" charset="-127"/>
            </a:endParaRPr>
          </a:p>
          <a:p>
            <a:pPr marL="36830" indent="0">
              <a:buNone/>
            </a:pPr>
            <a:r>
              <a:rPr lang="en-IN" dirty="0">
                <a:solidFill>
                  <a:schemeClr val="accent2">
                    <a:lumMod val="50000"/>
                  </a:schemeClr>
                </a:solidFill>
                <a:latin typeface="Malgun Gothic" panose="020B0503020000020004" charset="-127"/>
                <a:ea typeface="Malgun Gothic" panose="020B0503020000020004" charset="-127"/>
              </a:rPr>
              <a:t>                </a:t>
            </a:r>
            <a:r>
              <a:rPr lang="en-IN" dirty="0">
                <a:solidFill>
                  <a:schemeClr val="accent1"/>
                </a:solidFill>
                <a:latin typeface="Malgun Gothic" panose="020B0503020000020004" charset="-127"/>
                <a:ea typeface="Malgun Gothic" panose="020B0503020000020004" charset="-127"/>
              </a:rPr>
              <a:t>*CNN not encode the position and orientation of object.</a:t>
            </a:r>
            <a:endParaRPr lang="en-IN" dirty="0">
              <a:solidFill>
                <a:schemeClr val="accent1"/>
              </a:solidFill>
              <a:latin typeface="Malgun Gothic" panose="020B0503020000020004" charset="-127"/>
              <a:ea typeface="Malgun Gothic" panose="020B0503020000020004" charset="-127"/>
            </a:endParaRPr>
          </a:p>
          <a:p>
            <a:pPr marL="36830" indent="0">
              <a:buNone/>
            </a:pPr>
            <a:r>
              <a:rPr lang="en-IN" dirty="0">
                <a:solidFill>
                  <a:schemeClr val="accent1"/>
                </a:solidFill>
                <a:latin typeface="Malgun Gothic" panose="020B0503020000020004" charset="-127"/>
                <a:ea typeface="Malgun Gothic" panose="020B0503020000020004" charset="-127"/>
              </a:rPr>
              <a:t>                * Lack of ability to be specially invalid  </a:t>
            </a:r>
            <a:r>
              <a:rPr lang="en-IN" dirty="0">
                <a:solidFill>
                  <a:schemeClr val="accent1"/>
                </a:solidFill>
              </a:rPr>
              <a:t>                 </a:t>
            </a:r>
            <a:endParaRPr lang="en-IN" dirty="0">
              <a:solidFill>
                <a:schemeClr val="accent1"/>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0</TotalTime>
  <Words>6007</Words>
  <Application>WPS Presentation</Application>
  <PresentationFormat>Widescreen</PresentationFormat>
  <Paragraphs>87</Paragraphs>
  <Slides>13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Arial</vt:lpstr>
      <vt:lpstr>SimSun</vt:lpstr>
      <vt:lpstr>Wingdings</vt:lpstr>
      <vt:lpstr>Trebuchet MS</vt:lpstr>
      <vt:lpstr>Wingdings 2</vt:lpstr>
      <vt:lpstr>Wingdings</vt:lpstr>
      <vt:lpstr>Times New Roman</vt:lpstr>
      <vt:lpstr>Calisto MT</vt:lpstr>
      <vt:lpstr>Segoe Print</vt:lpstr>
      <vt:lpstr>Microsoft YaHei</vt:lpstr>
      <vt:lpstr>Arial Unicode MS</vt:lpstr>
      <vt:lpstr>Calibri</vt:lpstr>
      <vt:lpstr>Malgun Gothic Semilight</vt:lpstr>
      <vt:lpstr>Malgun Gothic</vt:lpstr>
      <vt:lpstr>Slate</vt:lpstr>
      <vt:lpstr>Garbage Classification</vt:lpstr>
      <vt:lpstr>ABSTRACT</vt:lpstr>
      <vt:lpstr>INTRODUCTION</vt:lpstr>
      <vt:lpstr>PROBLEM</vt:lpstr>
      <vt:lpstr>SOLUTION</vt:lpstr>
      <vt:lpstr>CONVOLUTION NEURAL NETWORKS</vt:lpstr>
      <vt:lpstr>APPLICATIONS OF CNN</vt:lpstr>
      <vt:lpstr>SYSTEM DESIGNING</vt:lpstr>
      <vt:lpstr>ADVANTAGES AND DISADVANTAGES</vt:lpstr>
      <vt:lpstr>BLOCK DIAGRAM</vt:lpstr>
      <vt:lpstr>RESULT</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Garbage Classification</dc:title>
  <dc:creator>srilekha gade</dc:creator>
  <cp:lastModifiedBy>User</cp:lastModifiedBy>
  <cp:revision>43</cp:revision>
  <dcterms:created xsi:type="dcterms:W3CDTF">2020-08-30T12:36:00Z</dcterms:created>
  <dcterms:modified xsi:type="dcterms:W3CDTF">2020-09-18T10:17:18Z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1033-11.2.0.9665</vt:lpwstr>
  </property>
</Properties>
</file>